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79"/>
  </p:notesMasterIdLst>
  <p:sldIdLst>
    <p:sldId id="256" r:id="rId4"/>
    <p:sldId id="939" r:id="rId5"/>
    <p:sldId id="959" r:id="rId6"/>
    <p:sldId id="980" r:id="rId7"/>
    <p:sldId id="979" r:id="rId8"/>
    <p:sldId id="981" r:id="rId9"/>
    <p:sldId id="982" r:id="rId10"/>
    <p:sldId id="983" r:id="rId11"/>
    <p:sldId id="984" r:id="rId12"/>
    <p:sldId id="985" r:id="rId13"/>
    <p:sldId id="962" r:id="rId14"/>
    <p:sldId id="956" r:id="rId15"/>
    <p:sldId id="482" r:id="rId16"/>
    <p:sldId id="965" r:id="rId17"/>
    <p:sldId id="967" r:id="rId18"/>
    <p:sldId id="958" r:id="rId19"/>
    <p:sldId id="948" r:id="rId20"/>
    <p:sldId id="971" r:id="rId21"/>
    <p:sldId id="258" r:id="rId22"/>
    <p:sldId id="365" r:id="rId23"/>
    <p:sldId id="943" r:id="rId24"/>
    <p:sldId id="945" r:id="rId25"/>
    <p:sldId id="410" r:id="rId26"/>
    <p:sldId id="968" r:id="rId27"/>
    <p:sldId id="901" r:id="rId28"/>
    <p:sldId id="895" r:id="rId29"/>
    <p:sldId id="290" r:id="rId30"/>
    <p:sldId id="944" r:id="rId31"/>
    <p:sldId id="456" r:id="rId32"/>
    <p:sldId id="455" r:id="rId33"/>
    <p:sldId id="946" r:id="rId34"/>
    <p:sldId id="947" r:id="rId35"/>
    <p:sldId id="265" r:id="rId36"/>
    <p:sldId id="259" r:id="rId37"/>
    <p:sldId id="260" r:id="rId38"/>
    <p:sldId id="263" r:id="rId39"/>
    <p:sldId id="267" r:id="rId40"/>
    <p:sldId id="988" r:id="rId41"/>
    <p:sldId id="987" r:id="rId42"/>
    <p:sldId id="269" r:id="rId43"/>
    <p:sldId id="472" r:id="rId44"/>
    <p:sldId id="923" r:id="rId45"/>
    <p:sldId id="902" r:id="rId46"/>
    <p:sldId id="268" r:id="rId47"/>
    <p:sldId id="270" r:id="rId48"/>
    <p:sldId id="291" r:id="rId49"/>
    <p:sldId id="266" r:id="rId50"/>
    <p:sldId id="928" r:id="rId51"/>
    <p:sldId id="474" r:id="rId52"/>
    <p:sldId id="930" r:id="rId53"/>
    <p:sldId id="951" r:id="rId54"/>
    <p:sldId id="972" r:id="rId55"/>
    <p:sldId id="894" r:id="rId56"/>
    <p:sldId id="952" r:id="rId57"/>
    <p:sldId id="483" r:id="rId58"/>
    <p:sldId id="954" r:id="rId59"/>
    <p:sldId id="897" r:id="rId60"/>
    <p:sldId id="293" r:id="rId61"/>
    <p:sldId id="264" r:id="rId62"/>
    <p:sldId id="953" r:id="rId63"/>
    <p:sldId id="940" r:id="rId64"/>
    <p:sldId id="949" r:id="rId65"/>
    <p:sldId id="955" r:id="rId66"/>
    <p:sldId id="973" r:id="rId67"/>
    <p:sldId id="918" r:id="rId68"/>
    <p:sldId id="924" r:id="rId69"/>
    <p:sldId id="922" r:id="rId70"/>
    <p:sldId id="288" r:id="rId71"/>
    <p:sldId id="986" r:id="rId72"/>
    <p:sldId id="977" r:id="rId73"/>
    <p:sldId id="970" r:id="rId74"/>
    <p:sldId id="969" r:id="rId75"/>
    <p:sldId id="473" r:id="rId76"/>
    <p:sldId id="976" r:id="rId77"/>
    <p:sldId id="974"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714"/>
  </p:normalViewPr>
  <p:slideViewPr>
    <p:cSldViewPr snapToGrid="0">
      <p:cViewPr varScale="1">
        <p:scale>
          <a:sx n="202" d="100"/>
          <a:sy n="202" d="100"/>
        </p:scale>
        <p:origin x="40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0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968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36650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tiff"/><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hyperlink" Target="https://en.wikipedia.org/wiki/George_Hotz" TargetMode="External"/><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4.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5.png"/><Relationship Id="rId14"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49.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3.jpeg"/><Relationship Id="rId2" Type="http://schemas.openxmlformats.org/officeDocument/2006/relationships/diagramData" Target="../diagrams/data3.xml"/><Relationship Id="rId16" Type="http://schemas.openxmlformats.org/officeDocument/2006/relationships/image" Target="../media/image5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0.png"/><Relationship Id="rId23" Type="http://schemas.openxmlformats.org/officeDocument/2006/relationships/image" Target="../media/image5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3.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57.jpeg"/><Relationship Id="rId4" Type="http://schemas.openxmlformats.org/officeDocument/2006/relationships/hyperlink" Target="https://medium.com/mit-initiative-on-the-digital-economy/creating-a-social-contract-for-the-digital-world-ad01f3785898"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en.wikipedia.org/wiki/Natural_units" TargetMode="External"/><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0.png"/><Relationship Id="rId4" Type="http://schemas.openxmlformats.org/officeDocument/2006/relationships/hyperlink" Target="https://en.wikipedia.org/wiki/MediaWiki"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en.wikipedia.org/wiki/Henri_Poincar%C3%A9" TargetMode="Externa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dspace.library.uu.nl/bitstream/1874/272507/2/nawinterviewP.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59.png"/><Relationship Id="rId4" Type="http://schemas.openxmlformats.org/officeDocument/2006/relationships/hyperlink" Target="https://www.paladion.ne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9.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hyperlink" Target="https://idk.dev/building-a-modern-ci-cd-pipeline-in-the-serverless-era-with-gitop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87.png"/><Relationship Id="rId7" Type="http://schemas.openxmlformats.org/officeDocument/2006/relationships/image" Target="../media/image88.png"/><Relationship Id="rId12"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90.png"/><Relationship Id="rId5" Type="http://schemas.openxmlformats.org/officeDocument/2006/relationships/image" Target="../media/image61.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hyperlink" Target="https://youtu.be/vyECnqM9LJM?t=212"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94.tiff"/></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hyperlink" Target="https://www.schoenherr.eu/publications/publication-detail/ricardian-contracts-a-smarter-way-to-do-smart-contract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hyperlink" Target="https://youtu.be/oZrZlx2fmc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8.jpe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4.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10.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12.png"/><Relationship Id="rId4" Type="http://schemas.openxmlformats.org/officeDocument/2006/relationships/image" Target="../media/image44.png"/><Relationship Id="rId9" Type="http://schemas.openxmlformats.org/officeDocument/2006/relationships/hyperlink" Target="https://wip.mitpress.mit.edu/new-economy"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16.png"/><Relationship Id="rId4" Type="http://schemas.openxmlformats.org/officeDocument/2006/relationships/hyperlink" Target="https://en.wikipedia.org/wiki/Massively_multiplayer_online_role-playing_gam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hyperlink" Target="https://idk.dev/building-a-modern-ci-cd-pipeline-in-the-serverless-era-with-gitop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image" Target="../media/image122.jpeg"/><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32.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59.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upload.wikimedia.org/wikipedia/commons/5/53/Wikipedia-logo-en-big.png"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61.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14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2.png"/><Relationship Id="rId4" Type="http://schemas.openxmlformats.org/officeDocument/2006/relationships/image" Target="../media/image6.png"/><Relationship Id="rId9" Type="http://schemas.openxmlformats.org/officeDocument/2006/relationships/hyperlink" Target="https://youtu.be/vyECnqM9LJM?t=212"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61.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14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2.png"/><Relationship Id="rId4" Type="http://schemas.openxmlformats.org/officeDocument/2006/relationships/image" Target="../media/image6.png"/><Relationship Id="rId9" Type="http://schemas.openxmlformats.org/officeDocument/2006/relationships/hyperlink" Target="https://youtu.be/vyECnqM9LJM?t=212"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183646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rPr dirty="0" err="1"/>
              <a:t>Clockspeed</a:t>
            </a:r>
            <a:r>
              <a:rPr dirty="0"/>
              <a:t> of </a:t>
            </a:r>
            <a:r>
              <a:rPr lang="en-US" dirty="0"/>
              <a:t>society is increasing all the time</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Elevate Knowledge Orchestration Strategies up to the level of </a:t>
            </a:r>
            <a:r>
              <a:rPr lang="en" dirty="0">
                <a:solidFill>
                  <a:srgbClr val="FF0000"/>
                </a:solidFill>
              </a:rPr>
              <a:t>necessity</a:t>
            </a:r>
            <a:r>
              <a:rPr lang="en" dirty="0"/>
              <a:t> presented by contemporary industrial complex</a:t>
            </a:r>
            <a:endParaRPr dirty="0"/>
          </a:p>
          <a:p>
            <a:pPr lvl="1" indent="-342900">
              <a:buSzPts val="1800"/>
              <a:buChar char="●"/>
            </a:pPr>
            <a:r>
              <a:rPr lang="en" dirty="0"/>
              <a:t>A foundational learning strategy that will continue to work as technologies progresses and complexity/entropy increases</a:t>
            </a:r>
          </a:p>
          <a:p>
            <a:pPr lvl="1" indent="-342900">
              <a:buSzPts val="1800"/>
              <a:buChar char="●"/>
            </a:pPr>
            <a:r>
              <a:rPr lang="en" dirty="0"/>
              <a:t>A generally applicable metric (time) for knowledge content complexity</a:t>
            </a:r>
          </a:p>
          <a:p>
            <a:pPr lvl="1" indent="-342900">
              <a:buSzPts val="1800"/>
              <a:buChar char="●"/>
            </a:pPr>
            <a:r>
              <a:rPr lang="en" dirty="0"/>
              <a:t>Self-adjusting as history evolves into the future</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engage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a:t>
            </a:r>
            <a:r>
              <a:rPr lang="en-TW"/>
              <a:t>, i.e. Domain </a:t>
            </a:r>
            <a:r>
              <a:rPr lang="en-TW" dirty="0"/>
              <a:t>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690210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4267999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9"/>
            <a:ext cx="3837000" cy="3313208"/>
          </a:xfrm>
        </p:spPr>
        <p:txBody>
          <a:bodyPr/>
          <a:lstStyle/>
          <a:p>
            <a:pPr marL="114300" indent="0" algn="ctr">
              <a:buNone/>
            </a:pPr>
            <a:r>
              <a:rPr lang="en-US" dirty="0">
                <a:latin typeface="Arial Rounded MT Bold" panose="020F0704030504030204" pitchFamily="34" charset="77"/>
              </a:rPr>
              <a:t>History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Patterns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367500" y="2019017"/>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467577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196770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976729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15938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60046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2765298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712842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9" r="11578"/>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1863500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Time and Trust-worthiness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1389345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692833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017725"/>
            <a:ext cx="42603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 (Today)</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t>Midterm Report</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spTree>
    <p:extLst>
      <p:ext uri="{BB962C8B-B14F-4D97-AF65-F5344CB8AC3E}">
        <p14:creationId xmlns:p14="http://schemas.microsoft.com/office/powerpoint/2010/main" val="372747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representables?</a:t>
            </a:r>
          </a:p>
          <a:p>
            <a:pPr>
              <a:buFont typeface="+mj-lt"/>
              <a:buAutoNum type="arabicPeriod"/>
            </a:pPr>
            <a:endParaRPr lang="en-TW"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Accountability and Reliability</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 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Browser as the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74643319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3422</TotalTime>
  <Words>2530</Words>
  <Application>Microsoft Macintosh PowerPoint</Application>
  <PresentationFormat>On-screen Show (16:9)</PresentationFormat>
  <Paragraphs>503</Paragraphs>
  <Slides>75</Slides>
  <Notes>30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75</vt:i4>
      </vt:variant>
    </vt:vector>
  </HeadingPairs>
  <TitlesOfParts>
    <vt:vector size="90"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超越学科界限的认知基础 Transdisciplinary Cognitive Foundation  Namespace Management Week 2</vt:lpstr>
      <vt:lpstr>This is not just a SOUND TEST,  it is also a story about Data in a world where …</vt:lpstr>
      <vt:lpstr>Lecture Outline</vt:lpstr>
      <vt:lpstr>Arts and Sciences of NsM</vt:lpstr>
      <vt:lpstr>“Mathematics is the art of giving the same name to different things!”      - Henry Poincare</vt:lpstr>
      <vt:lpstr>NsM at Scale!</vt:lpstr>
      <vt:lpstr>Methods and Tools</vt:lpstr>
      <vt:lpstr>Operational Concerns</vt:lpstr>
      <vt:lpstr>A Unified Namespace</vt:lpstr>
      <vt:lpstr>Discussion and Future Applications</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 that Narrows your scope of Objectives</vt:lpstr>
      <vt:lpstr>Clockspeed of society is increasing all the time</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Success Criteria</vt:lpstr>
      <vt:lpstr>How to engage this Course?</vt:lpstr>
      <vt:lpstr>A Strategy to Stretch Cognitive Model</vt:lpstr>
      <vt:lpstr>Driven by Linguistic/Cognitive Science</vt:lpstr>
      <vt:lpstr>Time and Trust-worthiness in NsM</vt:lpstr>
      <vt:lpstr>Authenticated Name Space?</vt:lpstr>
      <vt:lpstr>Representing Knowledge as Domain-Specific Languages (DSL)</vt:lpstr>
      <vt:lpstr>What is DevSecOps?</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Inputs for Collective Cognizance</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The CAP Theorem in NsM</vt:lpstr>
      <vt:lpstr>Name Spaces in Databases</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525</cp:revision>
  <dcterms:modified xsi:type="dcterms:W3CDTF">2020-09-27T09:21:09Z</dcterms:modified>
</cp:coreProperties>
</file>